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610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扉页" id="{B18B6A69-7999-4F28-AF62-1DB7ED5A7D9D}">
          <p14:sldIdLst>
            <p14:sldId id="610"/>
          </p14:sldIdLst>
        </p14:section>
        <p14:section name="前言" id="{AE919B90-45A3-48FC-BC9F-53866C4AC910}">
          <p14:sldIdLst/>
        </p14:section>
        <p14:section name="期内市场资讯焦点" id="{3F020596-B5C3-4BE5-850A-AC5EEB2AE1D7}">
          <p14:sldIdLst/>
        </p14:section>
        <p14:section name="租赁市场" id="{D9E002A6-8980-4AC3-9432-0E6C9B51D4BB}">
          <p14:sldIdLst/>
        </p14:section>
        <p14:section name="区域产业市场" id="{2AB1ECE3-8AAD-4E91-9915-27127579CA53}">
          <p14:sldIdLst/>
        </p14:section>
        <p14:section name="土地市场" id="{96CAB76A-C749-4DA7-AEA1-446403819471}">
          <p14:sldIdLst/>
        </p14:section>
        <p14:section name="封底" id="{F223A690-313C-449C-B99C-46ECE4316FE3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 Jua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012"/>
    <a:srgbClr val="DA281B"/>
    <a:srgbClr val="FF1212"/>
    <a:srgbClr val="6A6A6A"/>
    <a:srgbClr val="6F8491"/>
    <a:srgbClr val="D0B2A0"/>
    <a:srgbClr val="DCD8CD"/>
    <a:srgbClr val="C8E4FF"/>
    <a:srgbClr val="EEEEEE"/>
    <a:srgbClr val="BFD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2588" autoAdjust="0"/>
  </p:normalViewPr>
  <p:slideViewPr>
    <p:cSldViewPr snapToGrid="0">
      <p:cViewPr varScale="1">
        <p:scale>
          <a:sx n="69" d="100"/>
          <a:sy n="69" d="100"/>
        </p:scale>
        <p:origin x="1890" y="60"/>
      </p:cViewPr>
      <p:guideLst/>
    </p:cSldViewPr>
  </p:slideViewPr>
  <p:outlineViewPr>
    <p:cViewPr>
      <p:scale>
        <a:sx n="33" d="100"/>
        <a:sy n="33" d="100"/>
      </p:scale>
      <p:origin x="0" y="-4662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-1878"/>
    </p:cViewPr>
  </p:sorterViewPr>
  <p:notesViewPr>
    <p:cSldViewPr snapToGrid="0">
      <p:cViewPr varScale="1">
        <p:scale>
          <a:sx n="81" d="100"/>
          <a:sy n="81" d="100"/>
        </p:scale>
        <p:origin x="38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commentAuthors" Target="commentAuthors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1D183-3B62-40E6-8697-E33DE446F2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F9807-D162-418E-A17C-09601B81AF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F3AB1-C7E4-41CB-9C42-0B1AF67B43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4EB38-406D-4368-80F4-4F4106A55F7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4EB38-406D-4368-80F4-4F4106A55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4FB7-44CA-4DFF-8A1F-6AE045AA1FE5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-1196202" y="52714"/>
            <a:ext cx="9035689" cy="10032536"/>
            <a:chOff x="-1212236" y="-135982"/>
            <a:chExt cx="9035689" cy="10032536"/>
          </a:xfrm>
        </p:grpSpPr>
        <p:grpSp>
          <p:nvGrpSpPr>
            <p:cNvPr id="6" name="组合 5"/>
            <p:cNvGrpSpPr/>
            <p:nvPr/>
          </p:nvGrpSpPr>
          <p:grpSpPr>
            <a:xfrm rot="20005054">
              <a:off x="-1212236" y="-135982"/>
              <a:ext cx="9035689" cy="10032536"/>
              <a:chOff x="1090508" y="-4700117"/>
              <a:chExt cx="18112077" cy="20110262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740401" y="-134464"/>
                <a:ext cx="6857023" cy="4696779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2345562" y="-1052426"/>
                <a:ext cx="6857023" cy="4696779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415454" y="3946511"/>
                <a:ext cx="6857023" cy="4696779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0020615" y="3028548"/>
                <a:ext cx="6857023" cy="4696779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090508" y="8027485"/>
                <a:ext cx="6857023" cy="4696779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695668" y="7109523"/>
                <a:ext cx="6857023" cy="4696779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 userDrawn="1"/>
            </p:nvPicPr>
            <p:blipFill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458204" y="10713367"/>
                <a:ext cx="6857022" cy="4696778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 userDrawn="1"/>
            </p:nvPicPr>
            <p:blipFill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732652" y="-4700117"/>
                <a:ext cx="6857022" cy="4696778"/>
              </a:xfrm>
              <a:prstGeom prst="rect">
                <a:avLst/>
              </a:prstGeom>
            </p:spPr>
          </p:pic>
        </p:grpSp>
        <p:sp>
          <p:nvSpPr>
            <p:cNvPr id="7" name="矩形 6"/>
            <p:cNvSpPr/>
            <p:nvPr/>
          </p:nvSpPr>
          <p:spPr>
            <a:xfrm>
              <a:off x="605269" y="335179"/>
              <a:ext cx="5758936" cy="864235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土地市场-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476250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3821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306366" y="9514953"/>
            <a:ext cx="245268" cy="0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/>
          <p:nvPr userDrawn="1"/>
        </p:nvSpPr>
        <p:spPr>
          <a:xfrm>
            <a:off x="447675" y="523875"/>
            <a:ext cx="5962650" cy="88582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4277647" y="297658"/>
            <a:ext cx="2104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>
                <a:latin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土地市场</a:t>
            </a:r>
            <a:endParaRPr lang="zh-CN" altLang="en-US" sz="8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区域产业-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5548184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3821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306366" y="9514953"/>
            <a:ext cx="245268" cy="0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 userDrawn="1"/>
        </p:nvSpPr>
        <p:spPr>
          <a:xfrm>
            <a:off x="485461" y="297658"/>
            <a:ext cx="2104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 smtClean="0"/>
              <a:t>区域产业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区域产业-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476250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3821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306366" y="9514953"/>
            <a:ext cx="245268" cy="0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/>
          <p:nvPr userDrawn="1"/>
        </p:nvSpPr>
        <p:spPr>
          <a:xfrm>
            <a:off x="447675" y="523875"/>
            <a:ext cx="5962650" cy="88582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4277647" y="297658"/>
            <a:ext cx="2104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>
                <a:latin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" dirty="0" smtClean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区域产业</a:t>
            </a:r>
            <a:endParaRPr lang="zh-CN" altLang="en-US" sz="8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下期重点关注项目-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5548184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3821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306366" y="9514953"/>
            <a:ext cx="245268" cy="0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 userDrawn="1"/>
        </p:nvSpPr>
        <p:spPr>
          <a:xfrm>
            <a:off x="476250" y="297658"/>
            <a:ext cx="2104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下期重点关注项目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下期重点关注项目-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476250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3821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306366" y="9514953"/>
            <a:ext cx="245268" cy="0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 userDrawn="1"/>
        </p:nvSpPr>
        <p:spPr>
          <a:xfrm>
            <a:off x="4277647" y="297658"/>
            <a:ext cx="2104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>
                <a:latin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下期重点关注项目</a:t>
            </a:r>
            <a:endParaRPr lang="zh-CN" altLang="en-US" sz="8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5548184" y="262313"/>
            <a:ext cx="874830" cy="23669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447675" y="499010"/>
            <a:ext cx="5975339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447675" y="9592194"/>
            <a:ext cx="5975339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92463" y="9592196"/>
            <a:ext cx="473075" cy="263701"/>
          </a:xfrm>
        </p:spPr>
        <p:txBody>
          <a:bodyPr/>
          <a:lstStyle>
            <a:lvl1pPr algn="ctr">
              <a:defRPr sz="1200"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276602" y="9724046"/>
            <a:ext cx="304797" cy="0"/>
            <a:chOff x="3376612" y="9724046"/>
            <a:chExt cx="304797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376612" y="9724046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29022" y="9724046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-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488950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2805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3283546" y="9413352"/>
            <a:ext cx="290909" cy="45719"/>
            <a:chOff x="3417094" y="9514953"/>
            <a:chExt cx="245268" cy="0"/>
          </a:xfrm>
        </p:grpSpPr>
        <p:cxnSp>
          <p:nvCxnSpPr>
            <p:cNvPr id="9" name="直接连接符 8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-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5548184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2805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283546" y="9413352"/>
            <a:ext cx="290909" cy="45719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季内资讯-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5548184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3821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306366" y="9514953"/>
            <a:ext cx="245268" cy="0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 userDrawn="1"/>
        </p:nvSpPr>
        <p:spPr>
          <a:xfrm>
            <a:off x="479436" y="297658"/>
            <a:ext cx="2104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区域市场热点资讯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季内资讯-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476250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3821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306366" y="9514953"/>
            <a:ext cx="245268" cy="0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/>
          <p:nvPr userDrawn="1"/>
        </p:nvSpPr>
        <p:spPr>
          <a:xfrm>
            <a:off x="447675" y="523875"/>
            <a:ext cx="5962650" cy="88582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4277647" y="297658"/>
            <a:ext cx="2104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>
                <a:latin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区域市场热点资讯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租赁市场-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5548184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3821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306366" y="9514953"/>
            <a:ext cx="245268" cy="0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 userDrawn="1"/>
        </p:nvSpPr>
        <p:spPr>
          <a:xfrm>
            <a:off x="481013" y="297658"/>
            <a:ext cx="2104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租赁市场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租赁市场-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476250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3821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306366" y="9514953"/>
            <a:ext cx="245268" cy="0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 userDrawn="1"/>
        </p:nvSpPr>
        <p:spPr>
          <a:xfrm>
            <a:off x="4273238" y="297658"/>
            <a:ext cx="2104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>
                <a:latin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租赁市场</a:t>
            </a:r>
            <a:endParaRPr lang="zh-CN" altLang="en-US" sz="800" dirty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土地市场-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2940"/>
          <a:stretch>
            <a:fillRect/>
          </a:stretch>
        </p:blipFill>
        <p:spPr>
          <a:xfrm>
            <a:off x="5548184" y="262313"/>
            <a:ext cx="874830" cy="23669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7475" y="9382125"/>
            <a:ext cx="1543050" cy="263701"/>
          </a:xfrm>
        </p:spPr>
        <p:txBody>
          <a:bodyPr/>
          <a:lstStyle>
            <a:lvl1pPr algn="ctr">
              <a:defRPr/>
            </a:lvl1pPr>
          </a:lstStyle>
          <a:p>
            <a:fld id="{A32A88EA-EA1F-4341-9317-1F4B971F607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306366" y="9514953"/>
            <a:ext cx="245268" cy="0"/>
            <a:chOff x="3417094" y="9514953"/>
            <a:chExt cx="245268" cy="0"/>
          </a:xfrm>
        </p:grpSpPr>
        <p:cxnSp>
          <p:nvCxnSpPr>
            <p:cNvPr id="4" name="直接连接符 3"/>
            <p:cNvCxnSpPr/>
            <p:nvPr userDrawn="1"/>
          </p:nvCxnSpPr>
          <p:spPr>
            <a:xfrm>
              <a:off x="3417094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3609975" y="9514953"/>
              <a:ext cx="523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 userDrawn="1"/>
        </p:nvSpPr>
        <p:spPr>
          <a:xfrm>
            <a:off x="485461" y="297658"/>
            <a:ext cx="2104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土地市场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14FB7-44CA-4DFF-8A1F-6AE045AA1FE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57365" cy="9906000"/>
          </a:xfrm>
          <a:prstGeom prst="rect">
            <a:avLst/>
          </a:prstGeom>
        </p:spPr>
      </p:pic>
      <p:pic>
        <p:nvPicPr>
          <p:cNvPr id="35" name="图片 34" descr="DJI_20241127135545_0841_D-已增强-NR修+拷贝"/>
          <p:cNvPicPr>
            <a:picLocks noChangeAspect="1"/>
          </p:cNvPicPr>
          <p:nvPr/>
        </p:nvPicPr>
        <p:blipFill>
          <a:blip r:embed="rId2"/>
          <a:srcRect l="31168" t="8081" r="16353" b="3982"/>
          <a:stretch>
            <a:fillRect/>
          </a:stretch>
        </p:blipFill>
        <p:spPr>
          <a:xfrm>
            <a:off x="0" y="2724785"/>
            <a:ext cx="6857365" cy="7181215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338455" y="1591945"/>
            <a:ext cx="4599305" cy="1002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 smtClean="0"/>
          </a:p>
        </p:txBody>
      </p:sp>
      <p:sp>
        <p:nvSpPr>
          <p:cNvPr id="37" name="文本框 36"/>
          <p:cNvSpPr txBox="1"/>
          <p:nvPr/>
        </p:nvSpPr>
        <p:spPr>
          <a:xfrm>
            <a:off x="329565" y="1597343"/>
            <a:ext cx="4267835" cy="5530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2025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下半年 | 上海浦东办公楼市场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29565" y="2018030"/>
            <a:ext cx="3775075" cy="391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Shanghai Pudong Office Market in H2 2025</a:t>
            </a:r>
            <a:endParaRPr lang="en-US" altLang="zh-CN" sz="1300" dirty="0" smtClean="0">
              <a:solidFill>
                <a:schemeClr val="tx1">
                  <a:lumMod val="50000"/>
                  <a:lumOff val="50000"/>
                </a:schemeClr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rcRect l="19729" t="26755" r="15954" b="45931"/>
          <a:stretch>
            <a:fillRect/>
          </a:stretch>
        </p:blipFill>
        <p:spPr>
          <a:xfrm>
            <a:off x="110490" y="88900"/>
            <a:ext cx="4117975" cy="119761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4103370" y="468313"/>
            <a:ext cx="2286000" cy="806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1550" b="1" dirty="0" smtClean="0">
                <a:solidFill>
                  <a:srgbClr val="E5001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VOL 02</a:t>
            </a:r>
            <a:endParaRPr lang="en-US" altLang="zh-CN" sz="1550" b="1" dirty="0" smtClean="0">
              <a:solidFill>
                <a:srgbClr val="E5001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550" b="1" dirty="0" smtClean="0">
                <a:solidFill>
                  <a:srgbClr val="E5001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2026</a:t>
            </a:r>
            <a:endParaRPr lang="en-US" altLang="zh-CN" sz="1550" b="1" dirty="0" smtClean="0">
              <a:solidFill>
                <a:srgbClr val="E5001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550" b="1" dirty="0" smtClean="0">
                <a:solidFill>
                  <a:srgbClr val="E5001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ANNUAL</a:t>
            </a:r>
            <a:endParaRPr lang="en-US" altLang="zh-CN" sz="1550" b="1" dirty="0" smtClean="0">
              <a:solidFill>
                <a:srgbClr val="E5001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2" name="图片 1" descr="2025下半年上海浦东办公楼市场简报_Transmit-二维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0" y="3259455"/>
            <a:ext cx="1410970" cy="14109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75200" y="4612005"/>
            <a:ext cx="1354455" cy="4089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400" dirty="0" smtClean="0"/>
              <a:t>扫码获取报告</a:t>
            </a:r>
            <a:endParaRPr lang="zh-CN" altLang="en-US" sz="1400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TR-TOPI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0012"/>
      </a:accent1>
      <a:accent2>
        <a:srgbClr val="56423E"/>
      </a:accent2>
      <a:accent3>
        <a:srgbClr val="BEA6A0"/>
      </a:accent3>
      <a:accent4>
        <a:srgbClr val="0092C7"/>
      </a:accent4>
      <a:accent5>
        <a:srgbClr val="00CAFF"/>
      </a:accent5>
      <a:accent6>
        <a:srgbClr val="FFF5F0"/>
      </a:accent6>
      <a:hlink>
        <a:srgbClr val="0563C1"/>
      </a:hlink>
      <a:folHlink>
        <a:srgbClr val="954F72"/>
      </a:folHlink>
    </a:clrScheme>
    <a:fontScheme name="hhuiu">
      <a:majorFont>
        <a:latin typeface="Montserrat"/>
        <a:ea typeface="思源黑体"/>
        <a:cs typeface=""/>
      </a:majorFont>
      <a:minorFont>
        <a:latin typeface="Montserrat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lnSpc>
            <a:spcPct val="150000"/>
          </a:lnSpc>
          <a:defRPr sz="1000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A4白板</Template>
  <TotalTime>0</TotalTime>
  <Words>81</Words>
  <Application>WPS 演示</Application>
  <PresentationFormat>A4 纸张(210x297 毫米)</PresentationFormat>
  <Paragraphs>10</Paragraphs>
  <Slides>1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26" baseType="lpstr">
      <vt:lpstr>Arial</vt:lpstr>
      <vt:lpstr>宋体</vt:lpstr>
      <vt:lpstr>Wingdings</vt:lpstr>
      <vt:lpstr>等线</vt:lpstr>
      <vt:lpstr>楷体</vt:lpstr>
      <vt:lpstr>思源黑体 CN Medium</vt:lpstr>
      <vt:lpstr>思源黑体</vt:lpstr>
      <vt:lpstr>思源黑体 CN Heavy</vt:lpstr>
      <vt:lpstr>Tahoma</vt:lpstr>
      <vt:lpstr>Arial</vt:lpstr>
      <vt:lpstr>Helvetica</vt:lpstr>
      <vt:lpstr>Montserrat</vt:lpstr>
      <vt:lpstr>微软雅黑</vt:lpstr>
      <vt:lpstr>Arial Unicode MS</vt:lpstr>
      <vt:lpstr>Helvetica Neue</vt:lpstr>
      <vt:lpstr>等线 Light</vt:lpstr>
      <vt:lpstr>-apple-system-font</vt:lpstr>
      <vt:lpstr>Calibri</vt:lpstr>
      <vt:lpstr>-apple-system-font</vt:lpstr>
      <vt:lpstr>Calibri</vt:lpstr>
      <vt:lpstr>Helvetica Neue</vt:lpstr>
      <vt:lpstr>Wingdings</vt:lpstr>
      <vt:lpstr>Helvetica LT Pro</vt:lpstr>
      <vt:lpstr>Be Happy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 Juan</dc:creator>
  <cp:lastModifiedBy>青青</cp:lastModifiedBy>
  <cp:revision>1040</cp:revision>
  <dcterms:created xsi:type="dcterms:W3CDTF">2023-03-08T07:40:00Z</dcterms:created>
  <dcterms:modified xsi:type="dcterms:W3CDTF">2026-04-14T09:47:46Z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DB41C612F5804B15BFCC46D08D183443_13</vt:lpwstr>
  </property>
</Properties>
</file>